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train partitioning in the northern Walker Lane, western Nevada and northeastern California"/>
          <p:cNvSpPr txBox="1"/>
          <p:nvPr>
            <p:ph type="ctrTitle"/>
          </p:nvPr>
        </p:nvSpPr>
        <p:spPr>
          <a:xfrm>
            <a:off x="0" y="0"/>
            <a:ext cx="13004801" cy="1543943"/>
          </a:xfrm>
          <a:prstGeom prst="rect">
            <a:avLst/>
          </a:prstGeom>
        </p:spPr>
        <p:txBody>
          <a:bodyPr/>
          <a:lstStyle>
            <a:lvl1pPr defTabSz="344677">
              <a:defRPr sz="4719"/>
            </a:lvl1pPr>
          </a:lstStyle>
          <a:p>
            <a:pPr/>
            <a:r>
              <a:t>Strain partitioning in the northern Walker Lane, western Nevada and northeastern California</a:t>
            </a:r>
          </a:p>
        </p:txBody>
      </p:sp>
      <p:sp>
        <p:nvSpPr>
          <p:cNvPr id="120" name="Patricia H. Cashman and Sheryl A. Fontaine 2000…"/>
          <p:cNvSpPr txBox="1"/>
          <p:nvPr>
            <p:ph type="subTitle" sz="quarter" idx="1"/>
          </p:nvPr>
        </p:nvSpPr>
        <p:spPr>
          <a:xfrm>
            <a:off x="1269999" y="1543942"/>
            <a:ext cx="10464801" cy="1130301"/>
          </a:xfrm>
          <a:prstGeom prst="rect">
            <a:avLst/>
          </a:prstGeom>
        </p:spPr>
        <p:txBody>
          <a:bodyPr/>
          <a:lstStyle/>
          <a:p>
            <a:pPr>
              <a:defRPr sz="3000"/>
            </a:pPr>
            <a:r>
              <a:t>Patricia H. Cashman and Sheryl A. Fontaine 2000</a:t>
            </a:r>
          </a:p>
          <a:p>
            <a:pPr>
              <a:defRPr i="1" sz="2400"/>
            </a:pPr>
            <a:r>
              <a:t>Presented by Luke J. Schranz</a:t>
            </a:r>
          </a:p>
        </p:txBody>
      </p:sp>
      <p:pic>
        <p:nvPicPr>
          <p:cNvPr id="121" name="Image" descr="Image"/>
          <p:cNvPicPr>
            <a:picLocks noChangeAspect="1"/>
          </p:cNvPicPr>
          <p:nvPr/>
        </p:nvPicPr>
        <p:blipFill>
          <a:blip r:embed="rId2">
            <a:extLst/>
          </a:blip>
          <a:stretch>
            <a:fillRect/>
          </a:stretch>
        </p:blipFill>
        <p:spPr>
          <a:xfrm>
            <a:off x="2880115" y="2456100"/>
            <a:ext cx="7244570" cy="731877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p:cNvSpPr txBox="1"/>
          <p:nvPr>
            <p:ph type="title"/>
          </p:nvPr>
        </p:nvSpPr>
        <p:spPr>
          <a:prstGeom prst="rect">
            <a:avLst/>
          </a:prstGeom>
        </p:spPr>
        <p:txBody>
          <a:bodyPr/>
          <a:lstStyle/>
          <a:p>
            <a:pPr/>
          </a:p>
        </p:txBody>
      </p:sp>
      <p:sp>
        <p:nvSpPr>
          <p:cNvPr id="165" name="Body"/>
          <p:cNvSpPr txBox="1"/>
          <p:nvPr>
            <p:ph type="body" idx="1"/>
          </p:nvPr>
        </p:nvSpPr>
        <p:spPr>
          <a:prstGeom prst="rect">
            <a:avLst/>
          </a:prstGeom>
        </p:spPr>
        <p:txBody>
          <a:bodyPr/>
          <a:lstStyle/>
          <a:p>
            <a:pPr/>
          </a:p>
        </p:txBody>
      </p:sp>
      <p:pic>
        <p:nvPicPr>
          <p:cNvPr id="166" name="Image" descr="Image"/>
          <p:cNvPicPr>
            <a:picLocks noChangeAspect="1"/>
          </p:cNvPicPr>
          <p:nvPr/>
        </p:nvPicPr>
        <p:blipFill>
          <a:blip r:embed="rId2">
            <a:extLst/>
          </a:blip>
          <a:stretch>
            <a:fillRect/>
          </a:stretch>
        </p:blipFill>
        <p:spPr>
          <a:xfrm>
            <a:off x="1569256" y="0"/>
            <a:ext cx="9866288" cy="97536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arson domain Nine Hill tuff and younger, 13-9 Ma basalts is nearly identical…"/>
          <p:cNvSpPr txBox="1"/>
          <p:nvPr>
            <p:ph type="body" idx="1"/>
          </p:nvPr>
        </p:nvSpPr>
        <p:spPr>
          <a:prstGeom prst="rect">
            <a:avLst/>
          </a:prstGeom>
        </p:spPr>
        <p:txBody>
          <a:bodyPr/>
          <a:lstStyle/>
          <a:p>
            <a:pPr marL="342264" indent="-342264" defTabSz="449833">
              <a:spcBef>
                <a:spcPts val="3200"/>
              </a:spcBef>
              <a:defRPr sz="2464"/>
            </a:pPr>
            <a:r>
              <a:t>Carson domain Nine Hill tuff and younger, 13-9 Ma basalts is nearly identical</a:t>
            </a:r>
          </a:p>
          <a:p>
            <a:pPr marL="342264" indent="-342264" defTabSz="449833">
              <a:spcBef>
                <a:spcPts val="3200"/>
              </a:spcBef>
              <a:defRPr sz="2464"/>
            </a:pPr>
            <a:r>
              <a:t>All rotation in Carson domain is post 13-9 Ma</a:t>
            </a:r>
          </a:p>
          <a:p>
            <a:pPr marL="342264" indent="-342264" defTabSz="449833">
              <a:spcBef>
                <a:spcPts val="3200"/>
              </a:spcBef>
              <a:defRPr sz="2464"/>
            </a:pPr>
            <a:r>
              <a:t>Other studies have documented multiple episodes of deformation throughout Walker Lane</a:t>
            </a:r>
          </a:p>
          <a:p>
            <a:pPr marL="342264" indent="-342264" defTabSz="449833">
              <a:spcBef>
                <a:spcPts val="3200"/>
              </a:spcBef>
              <a:defRPr sz="2464"/>
            </a:pPr>
            <a:r>
              <a:t>Attributed to Pacific-North American plate boundary interactions - San Andreas transform beginning to influence basin and range extension ca. 10 Ma</a:t>
            </a:r>
          </a:p>
          <a:p>
            <a:pPr marL="342264" indent="-342264" defTabSz="449833">
              <a:spcBef>
                <a:spcPts val="3200"/>
              </a:spcBef>
              <a:defRPr sz="2464"/>
            </a:pPr>
            <a:r>
              <a:t>“It is clear that the ultimate solution will incorporate both the current deformation and studies of Neogene and older rocks, which extend the kinematics back in time. Paleomagnetic studies add the unique measure of vertical-axis rotation to our understanding of the structural evolution.”</a:t>
            </a:r>
          </a:p>
        </p:txBody>
      </p:sp>
      <p:sp>
        <p:nvSpPr>
          <p:cNvPr id="169" name="Interpretations"/>
          <p:cNvSpPr txBox="1"/>
          <p:nvPr>
            <p:ph type="title"/>
          </p:nvPr>
        </p:nvSpPr>
        <p:spPr>
          <a:prstGeom prst="rect">
            <a:avLst/>
          </a:prstGeom>
        </p:spPr>
        <p:txBody>
          <a:bodyPr/>
          <a:lstStyle/>
          <a:p>
            <a:pPr/>
            <a:r>
              <a:t>Interpretations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Questions"/>
          <p:cNvSpPr txBox="1"/>
          <p:nvPr>
            <p:ph type="title"/>
          </p:nvPr>
        </p:nvSpPr>
        <p:spPr>
          <a:xfrm>
            <a:off x="952499" y="-310684"/>
            <a:ext cx="11099801" cy="2159001"/>
          </a:xfrm>
          <a:prstGeom prst="rect">
            <a:avLst/>
          </a:prstGeom>
        </p:spPr>
        <p:txBody>
          <a:bodyPr/>
          <a:lstStyle/>
          <a:p>
            <a:pPr/>
            <a:r>
              <a:t>Questions</a:t>
            </a:r>
          </a:p>
        </p:txBody>
      </p:sp>
      <p:sp>
        <p:nvSpPr>
          <p:cNvPr id="172" name="Body"/>
          <p:cNvSpPr txBox="1"/>
          <p:nvPr>
            <p:ph type="body" idx="1"/>
          </p:nvPr>
        </p:nvSpPr>
        <p:spPr>
          <a:prstGeom prst="rect">
            <a:avLst/>
          </a:prstGeom>
        </p:spPr>
        <p:txBody>
          <a:bodyPr/>
          <a:lstStyle/>
          <a:p>
            <a:pPr/>
          </a:p>
        </p:txBody>
      </p:sp>
      <p:pic>
        <p:nvPicPr>
          <p:cNvPr id="173" name="Image" descr="Image"/>
          <p:cNvPicPr>
            <a:picLocks noChangeAspect="1"/>
          </p:cNvPicPr>
          <p:nvPr/>
        </p:nvPicPr>
        <p:blipFill>
          <a:blip r:embed="rId2">
            <a:extLst/>
          </a:blip>
          <a:stretch>
            <a:fillRect/>
          </a:stretch>
        </p:blipFill>
        <p:spPr>
          <a:xfrm>
            <a:off x="4690346" y="1534109"/>
            <a:ext cx="8314454" cy="8219492"/>
          </a:xfrm>
          <a:prstGeom prst="rect">
            <a:avLst/>
          </a:prstGeom>
          <a:ln w="12700">
            <a:miter lim="400000"/>
          </a:ln>
        </p:spPr>
      </p:pic>
      <p:pic>
        <p:nvPicPr>
          <p:cNvPr id="174" name="Image" descr="Image"/>
          <p:cNvPicPr>
            <a:picLocks noChangeAspect="1"/>
          </p:cNvPicPr>
          <p:nvPr/>
        </p:nvPicPr>
        <p:blipFill>
          <a:blip r:embed="rId3">
            <a:extLst/>
          </a:blip>
          <a:stretch>
            <a:fillRect/>
          </a:stretch>
        </p:blipFill>
        <p:spPr>
          <a:xfrm>
            <a:off x="-1" y="2590800"/>
            <a:ext cx="4775269" cy="647784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he Problem"/>
          <p:cNvSpPr txBox="1"/>
          <p:nvPr>
            <p:ph type="title"/>
          </p:nvPr>
        </p:nvSpPr>
        <p:spPr>
          <a:xfrm>
            <a:off x="952500" y="254000"/>
            <a:ext cx="11099800" cy="1079500"/>
          </a:xfrm>
          <a:prstGeom prst="rect">
            <a:avLst/>
          </a:prstGeom>
        </p:spPr>
        <p:txBody>
          <a:bodyPr/>
          <a:lstStyle>
            <a:lvl1pPr defTabSz="467359">
              <a:defRPr sz="6400"/>
            </a:lvl1pPr>
          </a:lstStyle>
          <a:p>
            <a:pPr/>
            <a:r>
              <a:t>The Problem</a:t>
            </a:r>
          </a:p>
        </p:txBody>
      </p:sp>
      <p:sp>
        <p:nvSpPr>
          <p:cNvPr id="124" name="“The timing and style of faulting (in the northern Walker Lane) is not as well understood as it is in the central Walker Lane”…"/>
          <p:cNvSpPr txBox="1"/>
          <p:nvPr>
            <p:ph type="body" sz="half" idx="1"/>
          </p:nvPr>
        </p:nvSpPr>
        <p:spPr>
          <a:xfrm>
            <a:off x="167488" y="2590800"/>
            <a:ext cx="4681773" cy="6286500"/>
          </a:xfrm>
          <a:prstGeom prst="rect">
            <a:avLst/>
          </a:prstGeom>
        </p:spPr>
        <p:txBody>
          <a:bodyPr/>
          <a:lstStyle/>
          <a:p>
            <a:pPr marL="386715" indent="-386715" defTabSz="508254">
              <a:spcBef>
                <a:spcPts val="3600"/>
              </a:spcBef>
              <a:defRPr sz="2784"/>
            </a:pPr>
            <a:r>
              <a:t>“The timing and style of faulting (in the northern Walker Lane) is not as well understood as it is in the central Walker Lane”</a:t>
            </a:r>
          </a:p>
          <a:p>
            <a:pPr marL="386715" indent="-386715" defTabSz="508254">
              <a:spcBef>
                <a:spcPts val="3600"/>
              </a:spcBef>
              <a:defRPr sz="2784"/>
            </a:pPr>
            <a:r>
              <a:t>An explanation of the mechanism for transmitting northwest directed dextral slip across the Carson domain</a:t>
            </a:r>
          </a:p>
          <a:p>
            <a:pPr marL="386715" indent="-386715" defTabSz="508254">
              <a:spcBef>
                <a:spcPts val="3600"/>
              </a:spcBef>
              <a:defRPr sz="2784"/>
            </a:pPr>
            <a:r>
              <a:t>no major northwest-striking faults</a:t>
            </a:r>
          </a:p>
        </p:txBody>
      </p:sp>
      <p:pic>
        <p:nvPicPr>
          <p:cNvPr id="125" name="Image" descr="Image"/>
          <p:cNvPicPr>
            <a:picLocks noChangeAspect="1"/>
          </p:cNvPicPr>
          <p:nvPr/>
        </p:nvPicPr>
        <p:blipFill>
          <a:blip r:embed="rId2">
            <a:extLst/>
          </a:blip>
          <a:srcRect l="0" t="0" r="0" b="0"/>
          <a:stretch>
            <a:fillRect/>
          </a:stretch>
        </p:blipFill>
        <p:spPr>
          <a:xfrm>
            <a:off x="5622723" y="1771193"/>
            <a:ext cx="7214140" cy="7288037"/>
          </a:xfrm>
          <a:prstGeom prst="rect">
            <a:avLst/>
          </a:prstGeom>
          <a:ln w="12700">
            <a:miter lim="400000"/>
          </a:ln>
        </p:spPr>
      </p:pic>
      <p:sp>
        <p:nvSpPr>
          <p:cNvPr id="126" name="Line"/>
          <p:cNvSpPr/>
          <p:nvPr/>
        </p:nvSpPr>
        <p:spPr>
          <a:xfrm flipH="1" flipV="1">
            <a:off x="6714269" y="5057368"/>
            <a:ext cx="1214815" cy="1951296"/>
          </a:xfrm>
          <a:prstGeom prst="line">
            <a:avLst/>
          </a:prstGeom>
          <a:ln w="76200">
            <a:solidFill>
              <a:schemeClr val="accent5"/>
            </a:solidFill>
            <a:miter lim="400000"/>
            <a:tailEnd type="stealth"/>
          </a:ln>
        </p:spPr>
        <p:txBody>
          <a:bodyPr lIns="50800" tIns="50800" rIns="50800" bIns="50800" anchor="ctr"/>
          <a:lstStyle/>
          <a:p>
            <a:pPr>
              <a:defRPr b="0" sz="2200">
                <a:latin typeface="+mn-lt"/>
                <a:ea typeface="+mn-ea"/>
                <a:cs typeface="+mn-cs"/>
                <a:sym typeface="Helvetica Neue Medium"/>
              </a:defRPr>
            </a:pPr>
          </a:p>
        </p:txBody>
      </p:sp>
      <p:sp>
        <p:nvSpPr>
          <p:cNvPr id="127" name="Line"/>
          <p:cNvSpPr/>
          <p:nvPr/>
        </p:nvSpPr>
        <p:spPr>
          <a:xfrm flipH="1" flipV="1">
            <a:off x="10004324" y="5734049"/>
            <a:ext cx="1214815" cy="1951296"/>
          </a:xfrm>
          <a:prstGeom prst="line">
            <a:avLst/>
          </a:prstGeom>
          <a:ln w="76200">
            <a:solidFill>
              <a:schemeClr val="accent5"/>
            </a:solidFill>
            <a:miter lim="400000"/>
            <a:headEnd type="stealth"/>
          </a:ln>
        </p:spPr>
        <p:txBody>
          <a:bodyPr lIns="50800" tIns="50800" rIns="50800" bIns="50800" anchor="ctr"/>
          <a:lstStyle/>
          <a:p>
            <a:pPr>
              <a:defRPr b="0" sz="2200">
                <a:latin typeface="+mn-lt"/>
                <a:ea typeface="+mn-ea"/>
                <a:cs typeface="+mn-cs"/>
                <a:sym typeface="Helvetica Neue Medium"/>
              </a:defRPr>
            </a:pPr>
          </a:p>
        </p:txBody>
      </p:sp>
      <p:sp>
        <p:nvSpPr>
          <p:cNvPr id="128" name="Line"/>
          <p:cNvSpPr/>
          <p:nvPr/>
        </p:nvSpPr>
        <p:spPr>
          <a:xfrm flipH="1" flipV="1">
            <a:off x="8757166" y="5754186"/>
            <a:ext cx="1214815" cy="1951296"/>
          </a:xfrm>
          <a:prstGeom prst="line">
            <a:avLst/>
          </a:prstGeom>
          <a:ln w="38100">
            <a:solidFill>
              <a:schemeClr val="accent5"/>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29" name="?"/>
          <p:cNvSpPr txBox="1"/>
          <p:nvPr/>
        </p:nvSpPr>
        <p:spPr>
          <a:xfrm>
            <a:off x="9087837" y="5812554"/>
            <a:ext cx="28376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le"/>
          <p:cNvSpPr txBox="1"/>
          <p:nvPr>
            <p:ph type="title"/>
          </p:nvPr>
        </p:nvSpPr>
        <p:spPr>
          <a:prstGeom prst="rect">
            <a:avLst/>
          </a:prstGeom>
        </p:spPr>
        <p:txBody>
          <a:bodyPr/>
          <a:lstStyle/>
          <a:p>
            <a:pPr/>
          </a:p>
        </p:txBody>
      </p:sp>
      <p:sp>
        <p:nvSpPr>
          <p:cNvPr id="132" name="Body"/>
          <p:cNvSpPr txBox="1"/>
          <p:nvPr>
            <p:ph type="body" idx="1"/>
          </p:nvPr>
        </p:nvSpPr>
        <p:spPr>
          <a:prstGeom prst="rect">
            <a:avLst/>
          </a:prstGeom>
        </p:spPr>
        <p:txBody>
          <a:bodyPr/>
          <a:lstStyle/>
          <a:p>
            <a:pPr/>
          </a:p>
        </p:txBody>
      </p:sp>
      <p:pic>
        <p:nvPicPr>
          <p:cNvPr id="133" name="Image" descr="Image"/>
          <p:cNvPicPr>
            <a:picLocks noChangeAspect="1"/>
          </p:cNvPicPr>
          <p:nvPr/>
        </p:nvPicPr>
        <p:blipFill>
          <a:blip r:embed="rId2">
            <a:extLst/>
          </a:blip>
          <a:stretch>
            <a:fillRect/>
          </a:stretch>
        </p:blipFill>
        <p:spPr>
          <a:xfrm>
            <a:off x="1367416" y="0"/>
            <a:ext cx="10269968" cy="9753601"/>
          </a:xfrm>
          <a:prstGeom prst="rect">
            <a:avLst/>
          </a:prstGeom>
          <a:ln w="12700">
            <a:miter lim="400000"/>
          </a:ln>
        </p:spPr>
      </p:pic>
      <p:sp>
        <p:nvSpPr>
          <p:cNvPr id="134" name="Rectangle"/>
          <p:cNvSpPr/>
          <p:nvPr/>
        </p:nvSpPr>
        <p:spPr>
          <a:xfrm>
            <a:off x="6384256" y="1061292"/>
            <a:ext cx="4713726" cy="451829"/>
          </a:xfrm>
          <a:prstGeom prst="rect">
            <a:avLst/>
          </a:prstGeom>
          <a:ln w="254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
        <p:nvSpPr>
          <p:cNvPr id="135" name="Rectangle"/>
          <p:cNvSpPr/>
          <p:nvPr/>
        </p:nvSpPr>
        <p:spPr>
          <a:xfrm>
            <a:off x="6384256" y="1948471"/>
            <a:ext cx="4713726" cy="533529"/>
          </a:xfrm>
          <a:prstGeom prst="rect">
            <a:avLst/>
          </a:prstGeom>
          <a:ln w="254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
        <p:nvSpPr>
          <p:cNvPr id="136" name="Rectangle"/>
          <p:cNvSpPr/>
          <p:nvPr/>
        </p:nvSpPr>
        <p:spPr>
          <a:xfrm>
            <a:off x="6384256" y="3777455"/>
            <a:ext cx="4713726" cy="643963"/>
          </a:xfrm>
          <a:prstGeom prst="rect">
            <a:avLst/>
          </a:prstGeom>
          <a:ln w="254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Data - Paleomag from 17 sites"/>
          <p:cNvSpPr txBox="1"/>
          <p:nvPr>
            <p:ph type="title"/>
          </p:nvPr>
        </p:nvSpPr>
        <p:spPr>
          <a:xfrm>
            <a:off x="952500" y="254000"/>
            <a:ext cx="11099800" cy="1079500"/>
          </a:xfrm>
          <a:prstGeom prst="rect">
            <a:avLst/>
          </a:prstGeom>
        </p:spPr>
        <p:txBody>
          <a:bodyPr/>
          <a:lstStyle>
            <a:lvl1pPr defTabSz="449833">
              <a:defRPr sz="6160"/>
            </a:lvl1pPr>
          </a:lstStyle>
          <a:p>
            <a:pPr/>
            <a:r>
              <a:t>Data - Paleomag from 17 sites</a:t>
            </a:r>
          </a:p>
        </p:txBody>
      </p:sp>
      <p:sp>
        <p:nvSpPr>
          <p:cNvPr id="139" name="Body"/>
          <p:cNvSpPr txBox="1"/>
          <p:nvPr>
            <p:ph type="body" idx="1"/>
          </p:nvPr>
        </p:nvSpPr>
        <p:spPr>
          <a:prstGeom prst="rect">
            <a:avLst/>
          </a:prstGeom>
        </p:spPr>
        <p:txBody>
          <a:bodyPr/>
          <a:lstStyle/>
          <a:p>
            <a:pPr/>
          </a:p>
        </p:txBody>
      </p:sp>
      <p:pic>
        <p:nvPicPr>
          <p:cNvPr id="140" name="Image" descr="Image"/>
          <p:cNvPicPr>
            <a:picLocks noChangeAspect="1"/>
          </p:cNvPicPr>
          <p:nvPr/>
        </p:nvPicPr>
        <p:blipFill>
          <a:blip r:embed="rId2">
            <a:extLst/>
          </a:blip>
          <a:stretch>
            <a:fillRect/>
          </a:stretch>
        </p:blipFill>
        <p:spPr>
          <a:xfrm>
            <a:off x="2497718" y="1333499"/>
            <a:ext cx="8009364" cy="84201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Paleomag reference direction for Nine Hill tuff"/>
          <p:cNvSpPr txBox="1"/>
          <p:nvPr>
            <p:ph type="title"/>
          </p:nvPr>
        </p:nvSpPr>
        <p:spPr>
          <a:xfrm>
            <a:off x="0" y="254000"/>
            <a:ext cx="13004801" cy="1079500"/>
          </a:xfrm>
          <a:prstGeom prst="rect">
            <a:avLst/>
          </a:prstGeom>
        </p:spPr>
        <p:txBody>
          <a:bodyPr/>
          <a:lstStyle>
            <a:lvl1pPr defTabSz="350520">
              <a:defRPr sz="4800"/>
            </a:lvl1pPr>
          </a:lstStyle>
          <a:p>
            <a:pPr/>
            <a:r>
              <a:t>Paleomag reference direction for Nine Hill tuff</a:t>
            </a:r>
          </a:p>
        </p:txBody>
      </p:sp>
      <p:sp>
        <p:nvSpPr>
          <p:cNvPr id="143" name="“The reference direction for the Nine Hill tuff was determined primarily from localities in the central Sierra Nevada, not the Walker Lane; paleo- magnetic studies of the Nine Hill tuff in the Walker Lane therefore measure tectonic rotations relative to the Sierra block.”"/>
          <p:cNvSpPr txBox="1"/>
          <p:nvPr>
            <p:ph type="body" sz="half" idx="1"/>
          </p:nvPr>
        </p:nvSpPr>
        <p:spPr>
          <a:xfrm>
            <a:off x="-1" y="2034843"/>
            <a:ext cx="5493042" cy="6286501"/>
          </a:xfrm>
          <a:prstGeom prst="rect">
            <a:avLst/>
          </a:prstGeom>
        </p:spPr>
        <p:txBody>
          <a:bodyPr/>
          <a:lstStyle/>
          <a:p>
            <a:pPr/>
            <a:r>
              <a:t>“The reference direction for the Nine Hill tuff was determined primarily from localities in the central Sierra Nevada, not the Walker Lane; paleo- magnetic studies of the Nine Hill tuff in the Walker Lane therefore measure tectonic rotations relative to the Sierra block.”</a:t>
            </a:r>
          </a:p>
        </p:txBody>
      </p:sp>
      <p:pic>
        <p:nvPicPr>
          <p:cNvPr id="144" name="Image" descr="Image"/>
          <p:cNvPicPr>
            <a:picLocks noChangeAspect="1"/>
          </p:cNvPicPr>
          <p:nvPr/>
        </p:nvPicPr>
        <p:blipFill>
          <a:blip r:embed="rId2">
            <a:extLst/>
          </a:blip>
          <a:stretch>
            <a:fillRect/>
          </a:stretch>
        </p:blipFill>
        <p:spPr>
          <a:xfrm>
            <a:off x="6000774" y="2130200"/>
            <a:ext cx="6668191" cy="72204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p:cNvSpPr txBox="1"/>
          <p:nvPr>
            <p:ph type="title"/>
          </p:nvPr>
        </p:nvSpPr>
        <p:spPr>
          <a:prstGeom prst="rect">
            <a:avLst/>
          </a:prstGeom>
        </p:spPr>
        <p:txBody>
          <a:bodyPr/>
          <a:lstStyle/>
          <a:p>
            <a:pPr/>
          </a:p>
        </p:txBody>
      </p:sp>
      <p:sp>
        <p:nvSpPr>
          <p:cNvPr id="147" name="Body"/>
          <p:cNvSpPr txBox="1"/>
          <p:nvPr>
            <p:ph type="body" idx="1"/>
          </p:nvPr>
        </p:nvSpPr>
        <p:spPr>
          <a:prstGeom prst="rect">
            <a:avLst/>
          </a:prstGeom>
        </p:spPr>
        <p:txBody>
          <a:bodyPr/>
          <a:lstStyle/>
          <a:p>
            <a:pPr/>
          </a:p>
        </p:txBody>
      </p:sp>
      <p:pic>
        <p:nvPicPr>
          <p:cNvPr id="148" name="Image" descr="Image"/>
          <p:cNvPicPr>
            <a:picLocks noChangeAspect="1"/>
          </p:cNvPicPr>
          <p:nvPr/>
        </p:nvPicPr>
        <p:blipFill>
          <a:blip r:embed="rId2">
            <a:extLst/>
          </a:blip>
          <a:stretch>
            <a:fillRect/>
          </a:stretch>
        </p:blipFill>
        <p:spPr>
          <a:xfrm>
            <a:off x="6583978" y="1733768"/>
            <a:ext cx="6420823" cy="6286064"/>
          </a:xfrm>
          <a:prstGeom prst="rect">
            <a:avLst/>
          </a:prstGeom>
          <a:ln w="12700">
            <a:miter lim="400000"/>
          </a:ln>
        </p:spPr>
      </p:pic>
      <p:pic>
        <p:nvPicPr>
          <p:cNvPr id="149" name="Image" descr="Image"/>
          <p:cNvPicPr>
            <a:picLocks noChangeAspect="1"/>
          </p:cNvPicPr>
          <p:nvPr/>
        </p:nvPicPr>
        <p:blipFill>
          <a:blip r:embed="rId3">
            <a:extLst/>
          </a:blip>
          <a:stretch>
            <a:fillRect/>
          </a:stretch>
        </p:blipFill>
        <p:spPr>
          <a:xfrm>
            <a:off x="0" y="557927"/>
            <a:ext cx="6583979" cy="831937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Pyramid Lake domain Nine Hill tuff"/>
          <p:cNvSpPr txBox="1"/>
          <p:nvPr>
            <p:ph type="title"/>
          </p:nvPr>
        </p:nvSpPr>
        <p:spPr>
          <a:xfrm>
            <a:off x="952500" y="253999"/>
            <a:ext cx="11099800" cy="1079501"/>
          </a:xfrm>
          <a:prstGeom prst="rect">
            <a:avLst/>
          </a:prstGeom>
        </p:spPr>
        <p:txBody>
          <a:bodyPr/>
          <a:lstStyle>
            <a:lvl1pPr defTabSz="391414">
              <a:defRPr sz="5360"/>
            </a:lvl1pPr>
          </a:lstStyle>
          <a:p>
            <a:pPr/>
            <a:r>
              <a:t>Pyramid Lake domain Nine Hill tuff</a:t>
            </a:r>
          </a:p>
        </p:txBody>
      </p:sp>
      <p:sp>
        <p:nvSpPr>
          <p:cNvPr id="152" name="CW rotated sites are near domain-defining dextral faults…"/>
          <p:cNvSpPr txBox="1"/>
          <p:nvPr>
            <p:ph type="body" sz="half" idx="1"/>
          </p:nvPr>
        </p:nvSpPr>
        <p:spPr>
          <a:xfrm>
            <a:off x="6914482" y="2590800"/>
            <a:ext cx="6090318" cy="6286500"/>
          </a:xfrm>
          <a:prstGeom prst="rect">
            <a:avLst/>
          </a:prstGeom>
        </p:spPr>
        <p:txBody>
          <a:bodyPr/>
          <a:lstStyle/>
          <a:p>
            <a:pPr/>
            <a:r>
              <a:t>CW rotated sites are near domain-defining dextral faults</a:t>
            </a:r>
          </a:p>
          <a:p>
            <a:pPr/>
            <a:r>
              <a:t>CW rotation attributed to drag along faults</a:t>
            </a:r>
          </a:p>
        </p:txBody>
      </p:sp>
      <p:pic>
        <p:nvPicPr>
          <p:cNvPr id="153" name="Image" descr="Image"/>
          <p:cNvPicPr>
            <a:picLocks noChangeAspect="1"/>
          </p:cNvPicPr>
          <p:nvPr/>
        </p:nvPicPr>
        <p:blipFill>
          <a:blip r:embed="rId2">
            <a:extLst/>
          </a:blip>
          <a:stretch>
            <a:fillRect/>
          </a:stretch>
        </p:blipFill>
        <p:spPr>
          <a:xfrm>
            <a:off x="-109309" y="1745745"/>
            <a:ext cx="7023792" cy="764436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Body"/>
          <p:cNvSpPr txBox="1"/>
          <p:nvPr>
            <p:ph type="body" idx="1"/>
          </p:nvPr>
        </p:nvSpPr>
        <p:spPr>
          <a:prstGeom prst="rect">
            <a:avLst/>
          </a:prstGeom>
        </p:spPr>
        <p:txBody>
          <a:bodyPr/>
          <a:lstStyle/>
          <a:p>
            <a:pPr/>
          </a:p>
        </p:txBody>
      </p:sp>
      <p:pic>
        <p:nvPicPr>
          <p:cNvPr id="156" name="Image" descr="Image"/>
          <p:cNvPicPr>
            <a:picLocks noChangeAspect="1"/>
          </p:cNvPicPr>
          <p:nvPr/>
        </p:nvPicPr>
        <p:blipFill>
          <a:blip r:embed="rId2">
            <a:extLst/>
          </a:blip>
          <a:stretch>
            <a:fillRect/>
          </a:stretch>
        </p:blipFill>
        <p:spPr>
          <a:xfrm>
            <a:off x="1401232" y="1658990"/>
            <a:ext cx="10202336" cy="7903951"/>
          </a:xfrm>
          <a:prstGeom prst="rect">
            <a:avLst/>
          </a:prstGeom>
          <a:ln w="12700">
            <a:miter lim="400000"/>
          </a:ln>
        </p:spPr>
      </p:pic>
      <p:sp>
        <p:nvSpPr>
          <p:cNvPr id="157" name="Carson domain basalts"/>
          <p:cNvSpPr txBox="1"/>
          <p:nvPr>
            <p:ph type="title" idx="4294967295"/>
          </p:nvPr>
        </p:nvSpPr>
        <p:spPr>
          <a:xfrm>
            <a:off x="952500" y="-1"/>
            <a:ext cx="11099801" cy="1079501"/>
          </a:xfrm>
          <a:prstGeom prst="rect">
            <a:avLst/>
          </a:prstGeom>
        </p:spPr>
        <p:txBody>
          <a:bodyPr/>
          <a:lstStyle>
            <a:lvl1pPr defTabSz="467359">
              <a:defRPr sz="6400"/>
            </a:lvl1pPr>
          </a:lstStyle>
          <a:p>
            <a:pPr/>
            <a:r>
              <a:t>Carson domain basalts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p:cNvSpPr txBox="1"/>
          <p:nvPr>
            <p:ph type="title"/>
          </p:nvPr>
        </p:nvSpPr>
        <p:spPr>
          <a:prstGeom prst="rect">
            <a:avLst/>
          </a:prstGeom>
        </p:spPr>
        <p:txBody>
          <a:bodyPr/>
          <a:lstStyle/>
          <a:p>
            <a:pPr/>
          </a:p>
        </p:txBody>
      </p:sp>
      <p:sp>
        <p:nvSpPr>
          <p:cNvPr id="160" name="Body"/>
          <p:cNvSpPr txBox="1"/>
          <p:nvPr>
            <p:ph type="body" idx="1"/>
          </p:nvPr>
        </p:nvSpPr>
        <p:spPr>
          <a:prstGeom prst="rect">
            <a:avLst/>
          </a:prstGeom>
        </p:spPr>
        <p:txBody>
          <a:bodyPr/>
          <a:lstStyle/>
          <a:p>
            <a:pPr/>
          </a:p>
        </p:txBody>
      </p:sp>
      <p:pic>
        <p:nvPicPr>
          <p:cNvPr id="161" name="Image" descr="Image"/>
          <p:cNvPicPr>
            <a:picLocks noChangeAspect="1"/>
          </p:cNvPicPr>
          <p:nvPr/>
        </p:nvPicPr>
        <p:blipFill>
          <a:blip r:embed="rId2">
            <a:extLst/>
          </a:blip>
          <a:stretch>
            <a:fillRect/>
          </a:stretch>
        </p:blipFill>
        <p:spPr>
          <a:xfrm>
            <a:off x="2907371" y="-1"/>
            <a:ext cx="7190058" cy="9753601"/>
          </a:xfrm>
          <a:prstGeom prst="rect">
            <a:avLst/>
          </a:prstGeom>
          <a:ln w="12700">
            <a:miter lim="400000"/>
          </a:ln>
        </p:spPr>
      </p:pic>
      <p:sp>
        <p:nvSpPr>
          <p:cNvPr id="162" name="Oval"/>
          <p:cNvSpPr/>
          <p:nvPr/>
        </p:nvSpPr>
        <p:spPr>
          <a:xfrm>
            <a:off x="5400016" y="3312004"/>
            <a:ext cx="3494349" cy="3627485"/>
          </a:xfrm>
          <a:prstGeom prst="ellipse">
            <a:avLst/>
          </a:prstGeom>
          <a:ln w="254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